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60" r:id="rId4"/>
    <p:sldId id="259" r:id="rId5"/>
    <p:sldId id="261" r:id="rId6"/>
    <p:sldId id="280" r:id="rId7"/>
    <p:sldId id="281" r:id="rId8"/>
    <p:sldId id="282" r:id="rId9"/>
    <p:sldId id="270" r:id="rId10"/>
    <p:sldId id="277" r:id="rId11"/>
    <p:sldId id="264" r:id="rId12"/>
    <p:sldId id="283" r:id="rId13"/>
    <p:sldId id="263" r:id="rId14"/>
    <p:sldId id="278" r:id="rId15"/>
    <p:sldId id="279" r:id="rId16"/>
    <p:sldId id="262" r:id="rId17"/>
    <p:sldId id="269" r:id="rId18"/>
    <p:sldId id="268" r:id="rId19"/>
    <p:sldId id="267" r:id="rId20"/>
    <p:sldId id="284" r:id="rId21"/>
    <p:sldId id="266" r:id="rId22"/>
    <p:sldId id="285" r:id="rId23"/>
    <p:sldId id="286" r:id="rId24"/>
    <p:sldId id="287" r:id="rId2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2D9261C-886D-4B21-8E5A-98E9D56EFCC3}" v="3" dt="2019-05-26T04:19:53.40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Relationship Id="rId30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5/25/2019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5/25/2019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5/25/2019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5/25/2019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5/25/2019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5/25/2019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5/25/2019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5/25/2019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5/25/2019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5/25/2019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5/25/2019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5/25/2019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>
            <a:extLst>
              <a:ext uri="{FF2B5EF4-FFF2-40B4-BE49-F238E27FC236}">
                <a16:creationId xmlns:a16="http://schemas.microsoft.com/office/drawing/2014/main" id="{A52125E8-40FF-4533-83FB-30F1CD2EFF0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25000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4" name="Title 3">
            <a:extLst>
              <a:ext uri="{FF2B5EF4-FFF2-40B4-BE49-F238E27FC236}">
                <a16:creationId xmlns:a16="http://schemas.microsoft.com/office/drawing/2014/main" id="{2AFDC6F1-1A12-41ED-98FB-A6BC03E8964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err="1">
                <a:solidFill>
                  <a:schemeClr val="bg1"/>
                </a:solidFill>
                <a:cs typeface="Calibri Light"/>
              </a:rPr>
              <a:t>Mene</a:t>
            </a:r>
            <a:r>
              <a:rPr lang="en-US" b="1" dirty="0">
                <a:solidFill>
                  <a:schemeClr val="bg1"/>
                </a:solidFill>
                <a:cs typeface="Calibri Light"/>
              </a:rPr>
              <a:t>, </a:t>
            </a:r>
            <a:r>
              <a:rPr lang="en-US" b="1" dirty="0" err="1">
                <a:solidFill>
                  <a:schemeClr val="bg1"/>
                </a:solidFill>
                <a:cs typeface="Calibri Light"/>
              </a:rPr>
              <a:t>Mene</a:t>
            </a:r>
            <a:r>
              <a:rPr lang="en-US" b="1" dirty="0">
                <a:solidFill>
                  <a:schemeClr val="bg1"/>
                </a:solidFill>
                <a:cs typeface="Calibri Light"/>
              </a:rPr>
              <a:t>, </a:t>
            </a:r>
            <a:r>
              <a:rPr lang="en-US" b="1" dirty="0" err="1">
                <a:solidFill>
                  <a:schemeClr val="bg1"/>
                </a:solidFill>
                <a:cs typeface="Calibri Light"/>
              </a:rPr>
              <a:t>Tikel</a:t>
            </a:r>
            <a:r>
              <a:rPr lang="en-US" b="1" dirty="0">
                <a:solidFill>
                  <a:schemeClr val="bg1"/>
                </a:solidFill>
                <a:cs typeface="Calibri Light"/>
              </a:rPr>
              <a:t>, Parin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FFC9B23E-1BE4-4049-9707-4ACC098BC71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167392"/>
            <a:ext cx="9144000" cy="1090408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4000" b="1" dirty="0">
                <a:solidFill>
                  <a:schemeClr val="bg1"/>
                </a:solidFill>
                <a:cs typeface="Calibri"/>
              </a:rPr>
              <a:t>Daniel Chapter 5</a:t>
            </a:r>
            <a:endParaRPr lang="en-US" sz="4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8691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>
            <a:extLst>
              <a:ext uri="{FF2B5EF4-FFF2-40B4-BE49-F238E27FC236}">
                <a16:creationId xmlns:a16="http://schemas.microsoft.com/office/drawing/2014/main" id="{A52125E8-40FF-4533-83FB-30F1CD2EFF0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25000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3" name="Title 2">
            <a:extLst>
              <a:ext uri="{FF2B5EF4-FFF2-40B4-BE49-F238E27FC236}">
                <a16:creationId xmlns:a16="http://schemas.microsoft.com/office/drawing/2014/main" id="{46D824BD-FD13-4D4A-B334-1925F4D74C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095972"/>
            <a:ext cx="10515600" cy="2745674"/>
          </a:xfrm>
        </p:spPr>
        <p:txBody>
          <a:bodyPr>
            <a:normAutofit/>
          </a:bodyPr>
          <a:lstStyle/>
          <a:p>
            <a:pPr algn="ctr"/>
            <a:r>
              <a:rPr lang="en-US" sz="6000" b="1" dirty="0">
                <a:solidFill>
                  <a:schemeClr val="bg1"/>
                </a:solidFill>
                <a:ea typeface="+mj-lt"/>
                <a:cs typeface="+mj-lt"/>
              </a:rPr>
              <a:t>The Danger of Losing </a:t>
            </a:r>
            <a:br>
              <a:rPr lang="en-US" sz="6000" b="1" dirty="0">
                <a:solidFill>
                  <a:schemeClr val="bg1"/>
                </a:solidFill>
                <a:ea typeface="+mj-lt"/>
                <a:cs typeface="+mj-lt"/>
              </a:rPr>
            </a:br>
            <a:r>
              <a:rPr lang="en-US" sz="6000" b="1" dirty="0">
                <a:solidFill>
                  <a:schemeClr val="bg1"/>
                </a:solidFill>
                <a:ea typeface="+mj-lt"/>
                <a:cs typeface="+mj-lt"/>
              </a:rPr>
              <a:t>All Sense of Reality</a:t>
            </a:r>
            <a:endParaRPr lang="en-US" sz="6000" b="1" dirty="0">
              <a:solidFill>
                <a:schemeClr val="bg1"/>
              </a:solidFill>
              <a:cs typeface="Calibri Light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DC97DC6-9B7E-4053-802F-573EA126D5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960815"/>
            <a:ext cx="10515600" cy="1216148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ctr"/>
            <a:r>
              <a:rPr lang="en-US" sz="4000" b="1" dirty="0">
                <a:solidFill>
                  <a:schemeClr val="bg1"/>
                </a:solidFill>
                <a:cs typeface="Calibri"/>
              </a:rPr>
              <a:t>Daniel 5:1</a:t>
            </a:r>
            <a:endParaRPr lang="en-US" sz="4000" dirty="0">
              <a:solidFill>
                <a:schemeClr val="bg1"/>
              </a:solidFill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5577992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22C6C9C9-83BF-4A6C-A1BF-C1735C61B4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96524" y="1"/>
            <a:ext cx="7295477" cy="6853457"/>
          </a:xfrm>
          <a:custGeom>
            <a:avLst/>
            <a:gdLst>
              <a:gd name="connsiteX0" fmla="*/ 2113864 w 7295477"/>
              <a:gd name="connsiteY0" fmla="*/ 0 h 6853457"/>
              <a:gd name="connsiteX1" fmla="*/ 5731689 w 7295477"/>
              <a:gd name="connsiteY1" fmla="*/ 0 h 6853457"/>
              <a:gd name="connsiteX2" fmla="*/ 5792604 w 7295477"/>
              <a:gd name="connsiteY2" fmla="*/ 31199 h 6853457"/>
              <a:gd name="connsiteX3" fmla="*/ 7277638 w 7295477"/>
              <a:gd name="connsiteY3" fmla="*/ 1446415 h 6853457"/>
              <a:gd name="connsiteX4" fmla="*/ 7295477 w 7295477"/>
              <a:gd name="connsiteY4" fmla="*/ 1478103 h 6853457"/>
              <a:gd name="connsiteX5" fmla="*/ 7295477 w 7295477"/>
              <a:gd name="connsiteY5" fmla="*/ 5482224 h 6853457"/>
              <a:gd name="connsiteX6" fmla="*/ 7195301 w 7295477"/>
              <a:gd name="connsiteY6" fmla="*/ 5644337 h 6853457"/>
              <a:gd name="connsiteX7" fmla="*/ 5956878 w 7295477"/>
              <a:gd name="connsiteY7" fmla="*/ 6835380 h 6853457"/>
              <a:gd name="connsiteX8" fmla="*/ 5925438 w 7295477"/>
              <a:gd name="connsiteY8" fmla="*/ 6853457 h 6853457"/>
              <a:gd name="connsiteX9" fmla="*/ 1920114 w 7295477"/>
              <a:gd name="connsiteY9" fmla="*/ 6853457 h 6853457"/>
              <a:gd name="connsiteX10" fmla="*/ 1888674 w 7295477"/>
              <a:gd name="connsiteY10" fmla="*/ 6835380 h 6853457"/>
              <a:gd name="connsiteX11" fmla="*/ 0 w 7295477"/>
              <a:gd name="connsiteY11" fmla="*/ 3480517 h 6853457"/>
              <a:gd name="connsiteX12" fmla="*/ 2052949 w 7295477"/>
              <a:gd name="connsiteY12" fmla="*/ 31199 h 68534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7295477" h="6853457">
                <a:moveTo>
                  <a:pt x="2113864" y="0"/>
                </a:moveTo>
                <a:lnTo>
                  <a:pt x="5731689" y="0"/>
                </a:lnTo>
                <a:lnTo>
                  <a:pt x="5792604" y="31199"/>
                </a:lnTo>
                <a:cubicBezTo>
                  <a:pt x="6404018" y="363339"/>
                  <a:pt x="6917255" y="853303"/>
                  <a:pt x="7277638" y="1446415"/>
                </a:cubicBezTo>
                <a:lnTo>
                  <a:pt x="7295477" y="1478103"/>
                </a:lnTo>
                <a:lnTo>
                  <a:pt x="7295477" y="5482224"/>
                </a:lnTo>
                <a:lnTo>
                  <a:pt x="7195301" y="5644337"/>
                </a:lnTo>
                <a:cubicBezTo>
                  <a:pt x="6875688" y="6126745"/>
                  <a:pt x="6452261" y="6534378"/>
                  <a:pt x="5956878" y="6835380"/>
                </a:cubicBezTo>
                <a:lnTo>
                  <a:pt x="5925438" y="6853457"/>
                </a:lnTo>
                <a:lnTo>
                  <a:pt x="1920114" y="6853457"/>
                </a:lnTo>
                <a:lnTo>
                  <a:pt x="1888674" y="6835380"/>
                </a:lnTo>
                <a:cubicBezTo>
                  <a:pt x="756370" y="6147375"/>
                  <a:pt x="0" y="4902276"/>
                  <a:pt x="0" y="3480517"/>
                </a:cubicBezTo>
                <a:cubicBezTo>
                  <a:pt x="0" y="1991056"/>
                  <a:pt x="830121" y="695479"/>
                  <a:pt x="2052949" y="31199"/>
                </a:cubicBezTo>
                <a:close/>
              </a:path>
            </a:pathLst>
          </a:custGeom>
          <a:solidFill>
            <a:schemeClr val="bg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5" name="Picture 5" descr="A group of people performing on stage in front of a building&#10;&#10;Description generated with high confidence">
            <a:extLst>
              <a:ext uri="{FF2B5EF4-FFF2-40B4-BE49-F238E27FC236}">
                <a16:creationId xmlns:a16="http://schemas.microsoft.com/office/drawing/2014/main" id="{78E25713-8702-42E4-A1D1-0B3843F0C1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25546" y="4579"/>
            <a:ext cx="9328030" cy="68516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797897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>
            <a:extLst>
              <a:ext uri="{FF2B5EF4-FFF2-40B4-BE49-F238E27FC236}">
                <a16:creationId xmlns:a16="http://schemas.microsoft.com/office/drawing/2014/main" id="{A52125E8-40FF-4533-83FB-30F1CD2EFF0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25000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3" name="Title 2">
            <a:extLst>
              <a:ext uri="{FF2B5EF4-FFF2-40B4-BE49-F238E27FC236}">
                <a16:creationId xmlns:a16="http://schemas.microsoft.com/office/drawing/2014/main" id="{D8214B98-1625-44A4-B1F6-286BA4DCE4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932257"/>
            <a:ext cx="10515600" cy="3194619"/>
          </a:xfrm>
        </p:spPr>
        <p:txBody>
          <a:bodyPr/>
          <a:lstStyle/>
          <a:p>
            <a:r>
              <a:rPr lang="en-US" sz="6000" b="1" dirty="0">
                <a:solidFill>
                  <a:schemeClr val="bg1"/>
                </a:solidFill>
                <a:ea typeface="+mj-lt"/>
                <a:cs typeface="+mj-lt"/>
              </a:rPr>
              <a:t>“Let him who thinks he stands take heed lest he also fall”</a:t>
            </a:r>
            <a:endParaRPr lang="en-US" dirty="0">
              <a:solidFill>
                <a:schemeClr val="bg1"/>
              </a:solidFill>
              <a:cs typeface="Calibri Light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A77C671-B17C-467F-860E-90CD07EFC3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304945"/>
            <a:ext cx="10515600" cy="872018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 algn="ctr">
              <a:buNone/>
            </a:pPr>
            <a:r>
              <a:rPr lang="en-US" sz="4000" b="1" dirty="0">
                <a:solidFill>
                  <a:schemeClr val="bg1"/>
                </a:solidFill>
                <a:cs typeface="Calibri"/>
              </a:rPr>
              <a:t>1 Corinthians 10:12</a:t>
            </a:r>
          </a:p>
        </p:txBody>
      </p:sp>
    </p:spTree>
    <p:extLst>
      <p:ext uri="{BB962C8B-B14F-4D97-AF65-F5344CB8AC3E}">
        <p14:creationId xmlns:p14="http://schemas.microsoft.com/office/powerpoint/2010/main" val="269106642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>
            <a:extLst>
              <a:ext uri="{FF2B5EF4-FFF2-40B4-BE49-F238E27FC236}">
                <a16:creationId xmlns:a16="http://schemas.microsoft.com/office/drawing/2014/main" id="{A52125E8-40FF-4533-83FB-30F1CD2EFF0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25000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3" name="Title 2">
            <a:extLst>
              <a:ext uri="{FF2B5EF4-FFF2-40B4-BE49-F238E27FC236}">
                <a16:creationId xmlns:a16="http://schemas.microsoft.com/office/drawing/2014/main" id="{D60D5F33-3B21-4BB3-9A33-1A4EA32C8FC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093298"/>
            <a:ext cx="9144000" cy="2510502"/>
          </a:xfrm>
        </p:spPr>
        <p:txBody>
          <a:bodyPr/>
          <a:lstStyle/>
          <a:p>
            <a:r>
              <a:rPr lang="en-US" b="1" dirty="0">
                <a:solidFill>
                  <a:schemeClr val="bg1"/>
                </a:solidFill>
                <a:ea typeface="+mj-lt"/>
                <a:cs typeface="+mj-lt"/>
              </a:rPr>
              <a:t>“God forgive us and </a:t>
            </a:r>
            <a:br>
              <a:rPr lang="en-US" b="1" dirty="0">
                <a:solidFill>
                  <a:schemeClr val="bg1"/>
                </a:solidFill>
                <a:ea typeface="+mj-lt"/>
                <a:cs typeface="+mj-lt"/>
              </a:rPr>
            </a:br>
            <a:r>
              <a:rPr lang="en-US" b="1" dirty="0">
                <a:solidFill>
                  <a:schemeClr val="bg1"/>
                </a:solidFill>
                <a:ea typeface="+mj-lt"/>
                <a:cs typeface="+mj-lt"/>
              </a:rPr>
              <a:t>God bless America”</a:t>
            </a:r>
            <a:endParaRPr lang="en-US" dirty="0">
              <a:solidFill>
                <a:schemeClr val="bg1"/>
              </a:solidFill>
              <a:cs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val="288255571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>
            <a:extLst>
              <a:ext uri="{FF2B5EF4-FFF2-40B4-BE49-F238E27FC236}">
                <a16:creationId xmlns:a16="http://schemas.microsoft.com/office/drawing/2014/main" id="{A52125E8-40FF-4533-83FB-30F1CD2EFF0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25000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3" name="Title 2">
            <a:extLst>
              <a:ext uri="{FF2B5EF4-FFF2-40B4-BE49-F238E27FC236}">
                <a16:creationId xmlns:a16="http://schemas.microsoft.com/office/drawing/2014/main" id="{46D824BD-FD13-4D4A-B334-1925F4D74C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095972"/>
            <a:ext cx="10515600" cy="2745674"/>
          </a:xfrm>
        </p:spPr>
        <p:txBody>
          <a:bodyPr>
            <a:normAutofit/>
          </a:bodyPr>
          <a:lstStyle/>
          <a:p>
            <a:pPr algn="ctr"/>
            <a:r>
              <a:rPr lang="en-US" sz="6000" b="1" dirty="0">
                <a:solidFill>
                  <a:schemeClr val="bg1"/>
                </a:solidFill>
                <a:ea typeface="+mj-lt"/>
                <a:cs typeface="+mj-lt"/>
              </a:rPr>
              <a:t>The Danger of Losing </a:t>
            </a:r>
            <a:br>
              <a:rPr lang="en-US" sz="6000" b="1" dirty="0">
                <a:solidFill>
                  <a:schemeClr val="bg1"/>
                </a:solidFill>
                <a:ea typeface="+mj-lt"/>
                <a:cs typeface="+mj-lt"/>
              </a:rPr>
            </a:br>
            <a:r>
              <a:rPr lang="en-US" sz="6000" b="1" dirty="0">
                <a:solidFill>
                  <a:schemeClr val="bg1"/>
                </a:solidFill>
                <a:ea typeface="+mj-lt"/>
                <a:cs typeface="+mj-lt"/>
              </a:rPr>
              <a:t>All Sense of Restraint</a:t>
            </a:r>
            <a:endParaRPr lang="en-US" sz="6000" b="1" dirty="0">
              <a:solidFill>
                <a:schemeClr val="bg1"/>
              </a:solidFill>
              <a:cs typeface="Calibri Light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DC97DC6-9B7E-4053-802F-573EA126D5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960815"/>
            <a:ext cx="10515600" cy="1216148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ctr"/>
            <a:r>
              <a:rPr lang="en-US" sz="4000" b="1" dirty="0">
                <a:solidFill>
                  <a:schemeClr val="bg1"/>
                </a:solidFill>
                <a:cs typeface="Calibri"/>
              </a:rPr>
              <a:t>Daniel 5:2</a:t>
            </a:r>
            <a:endParaRPr lang="en-US" sz="4000" dirty="0">
              <a:solidFill>
                <a:schemeClr val="bg1"/>
              </a:solidFill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220325118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>
            <a:extLst>
              <a:ext uri="{FF2B5EF4-FFF2-40B4-BE49-F238E27FC236}">
                <a16:creationId xmlns:a16="http://schemas.microsoft.com/office/drawing/2014/main" id="{A52125E8-40FF-4533-83FB-30F1CD2EFF0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25000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3" name="Title 2">
            <a:extLst>
              <a:ext uri="{FF2B5EF4-FFF2-40B4-BE49-F238E27FC236}">
                <a16:creationId xmlns:a16="http://schemas.microsoft.com/office/drawing/2014/main" id="{46D824BD-FD13-4D4A-B334-1925F4D74C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095972"/>
            <a:ext cx="10515600" cy="2745674"/>
          </a:xfrm>
        </p:spPr>
        <p:txBody>
          <a:bodyPr>
            <a:normAutofit/>
          </a:bodyPr>
          <a:lstStyle/>
          <a:p>
            <a:pPr algn="ctr"/>
            <a:r>
              <a:rPr lang="en-US" sz="6000" b="1" dirty="0">
                <a:solidFill>
                  <a:schemeClr val="bg1"/>
                </a:solidFill>
                <a:ea typeface="+mj-lt"/>
                <a:cs typeface="+mj-lt"/>
              </a:rPr>
              <a:t>The Danger of Losing </a:t>
            </a:r>
            <a:br>
              <a:rPr lang="en-US" sz="6000" b="1" dirty="0">
                <a:solidFill>
                  <a:schemeClr val="bg1"/>
                </a:solidFill>
                <a:ea typeface="+mj-lt"/>
                <a:cs typeface="+mj-lt"/>
              </a:rPr>
            </a:br>
            <a:r>
              <a:rPr lang="en-US" sz="6000" b="1" dirty="0">
                <a:solidFill>
                  <a:schemeClr val="bg1"/>
                </a:solidFill>
                <a:ea typeface="+mj-lt"/>
                <a:cs typeface="+mj-lt"/>
              </a:rPr>
              <a:t>All Sense of Respect</a:t>
            </a:r>
            <a:endParaRPr lang="en-US" sz="6000" b="1" dirty="0">
              <a:solidFill>
                <a:schemeClr val="bg1"/>
              </a:solidFill>
              <a:cs typeface="Calibri Light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DC97DC6-9B7E-4053-802F-573EA126D5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960815"/>
            <a:ext cx="10515600" cy="1216148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ctr"/>
            <a:r>
              <a:rPr lang="en-US" sz="4000" b="1" dirty="0">
                <a:solidFill>
                  <a:schemeClr val="bg1"/>
                </a:solidFill>
                <a:cs typeface="Calibri"/>
              </a:rPr>
              <a:t>Daniel 5:3-4</a:t>
            </a:r>
            <a:endParaRPr lang="en-US" sz="4000" dirty="0">
              <a:solidFill>
                <a:schemeClr val="bg1"/>
              </a:solidFill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181748426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>
            <a:extLst>
              <a:ext uri="{FF2B5EF4-FFF2-40B4-BE49-F238E27FC236}">
                <a16:creationId xmlns:a16="http://schemas.microsoft.com/office/drawing/2014/main" id="{A52125E8-40FF-4533-83FB-30F1CD2EFF0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25000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pic>
        <p:nvPicPr>
          <p:cNvPr id="3" name="Picture 3" descr="Graffiti on a wall&#10;&#10;Description generated with high confidence">
            <a:extLst>
              <a:ext uri="{FF2B5EF4-FFF2-40B4-BE49-F238E27FC236}">
                <a16:creationId xmlns:a16="http://schemas.microsoft.com/office/drawing/2014/main" id="{63141D0B-E026-4566-BC4F-2C64ED3C8D9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6916" y="2684796"/>
            <a:ext cx="10891683" cy="24224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411120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7" descr="A picture containing text, book&#10;&#10;Description generated with very high confidence">
            <a:extLst>
              <a:ext uri="{FF2B5EF4-FFF2-40B4-BE49-F238E27FC236}">
                <a16:creationId xmlns:a16="http://schemas.microsoft.com/office/drawing/2014/main" id="{73FE1985-995F-4D52-8B7A-47C6A90E88B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39" y="5915"/>
            <a:ext cx="12189122" cy="6833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70029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>
            <a:extLst>
              <a:ext uri="{FF2B5EF4-FFF2-40B4-BE49-F238E27FC236}">
                <a16:creationId xmlns:a16="http://schemas.microsoft.com/office/drawing/2014/main" id="{A52125E8-40FF-4533-83FB-30F1CD2EFF0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25000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pic>
        <p:nvPicPr>
          <p:cNvPr id="3" name="Picture 3" descr="A group of people sitting on a bed&#10;&#10;Description generated with high confidence">
            <a:extLst>
              <a:ext uri="{FF2B5EF4-FFF2-40B4-BE49-F238E27FC236}">
                <a16:creationId xmlns:a16="http://schemas.microsoft.com/office/drawing/2014/main" id="{9661A8B7-CFD1-4AFE-BA84-B02A3AACFAA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5751" y="-1650"/>
            <a:ext cx="12217879" cy="6861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361942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>
            <a:extLst>
              <a:ext uri="{FF2B5EF4-FFF2-40B4-BE49-F238E27FC236}">
                <a16:creationId xmlns:a16="http://schemas.microsoft.com/office/drawing/2014/main" id="{A52125E8-40FF-4533-83FB-30F1CD2EFF0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25000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D66F40B-7CD3-4900-AD6E-127B02BDF4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5749" y="2341818"/>
            <a:ext cx="11437373" cy="3835145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z="4400" b="1" dirty="0">
                <a:solidFill>
                  <a:schemeClr val="bg1"/>
                </a:solidFill>
                <a:cs typeface="Calibri"/>
              </a:rPr>
              <a:t>Nebuchadnezzar's power came from God.</a:t>
            </a:r>
          </a:p>
          <a:p>
            <a:r>
              <a:rPr lang="en-US" sz="4400" b="1" dirty="0">
                <a:solidFill>
                  <a:schemeClr val="bg1"/>
                </a:solidFill>
                <a:cs typeface="Calibri"/>
              </a:rPr>
              <a:t>Nebuchadnezzar lost his kingdom due to pride.</a:t>
            </a:r>
          </a:p>
          <a:p>
            <a:r>
              <a:rPr lang="en-US" sz="4400" b="1" dirty="0">
                <a:solidFill>
                  <a:schemeClr val="bg1"/>
                </a:solidFill>
                <a:cs typeface="Calibri"/>
              </a:rPr>
              <a:t>Nebuchadnezzar was punished.</a:t>
            </a:r>
          </a:p>
          <a:p>
            <a:r>
              <a:rPr lang="en-US" sz="4400" b="1" dirty="0">
                <a:solidFill>
                  <a:schemeClr val="bg1"/>
                </a:solidFill>
                <a:cs typeface="Calibri"/>
              </a:rPr>
              <a:t>Nebuchadnezzar's kingdom restored after he realized his power came from God.</a:t>
            </a:r>
          </a:p>
          <a:p>
            <a:endParaRPr lang="en-US" b="1" dirty="0">
              <a:solidFill>
                <a:schemeClr val="bg1"/>
              </a:solidFill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0527017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>
            <a:extLst>
              <a:ext uri="{FF2B5EF4-FFF2-40B4-BE49-F238E27FC236}">
                <a16:creationId xmlns:a16="http://schemas.microsoft.com/office/drawing/2014/main" id="{A52125E8-40FF-4533-83FB-30F1CD2EFF0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25000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3" name="Title 2">
            <a:extLst>
              <a:ext uri="{FF2B5EF4-FFF2-40B4-BE49-F238E27FC236}">
                <a16:creationId xmlns:a16="http://schemas.microsoft.com/office/drawing/2014/main" id="{814D506F-9BC1-4793-8542-C8845E1311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70388" y="1798330"/>
            <a:ext cx="11626644" cy="3125020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bg1"/>
                </a:solidFill>
                <a:ea typeface="+mj-lt"/>
                <a:cs typeface="+mj-lt"/>
              </a:rPr>
              <a:t>“Those who have long enjoy such privileges as we enjoy forget in time that men have died to win them.”</a:t>
            </a:r>
            <a:endParaRPr lang="en-US" b="1" dirty="0">
              <a:solidFill>
                <a:schemeClr val="bg1"/>
              </a:solidFill>
              <a:cs typeface="Calibri Light"/>
            </a:endParaRPr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A4A7D918-F696-47EA-B9C2-D100FB03487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5470165"/>
            <a:ext cx="9144000" cy="733989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3600" b="1" dirty="0">
                <a:solidFill>
                  <a:schemeClr val="bg1"/>
                </a:solidFill>
                <a:cs typeface="Calibri"/>
              </a:rPr>
              <a:t>President Franklin D Roosevelt</a:t>
            </a:r>
            <a:endParaRPr lang="en-US" sz="3600">
              <a:solidFill>
                <a:schemeClr val="bg1"/>
              </a:solidFill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2842779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>
            <a:extLst>
              <a:ext uri="{FF2B5EF4-FFF2-40B4-BE49-F238E27FC236}">
                <a16:creationId xmlns:a16="http://schemas.microsoft.com/office/drawing/2014/main" id="{A52125E8-40FF-4533-83FB-30F1CD2EFF0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25000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3" name="Title 2">
            <a:extLst>
              <a:ext uri="{FF2B5EF4-FFF2-40B4-BE49-F238E27FC236}">
                <a16:creationId xmlns:a16="http://schemas.microsoft.com/office/drawing/2014/main" id="{D8214B98-1625-44A4-B1F6-286BA4DCE4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932257"/>
            <a:ext cx="10515600" cy="3194619"/>
          </a:xfrm>
        </p:spPr>
        <p:txBody>
          <a:bodyPr/>
          <a:lstStyle/>
          <a:p>
            <a:r>
              <a:rPr lang="en-US" sz="6000" b="1" dirty="0">
                <a:solidFill>
                  <a:schemeClr val="bg1"/>
                </a:solidFill>
                <a:ea typeface="+mj-lt"/>
                <a:cs typeface="+mj-lt"/>
              </a:rPr>
              <a:t>“You have not humbled yourself, although you knew all this.”</a:t>
            </a:r>
            <a:endParaRPr lang="en-US" dirty="0">
              <a:solidFill>
                <a:schemeClr val="bg1"/>
              </a:solidFill>
              <a:cs typeface="Calibri Light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A77C671-B17C-467F-860E-90CD07EFC3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304945"/>
            <a:ext cx="10515600" cy="872018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 algn="ctr">
              <a:buNone/>
            </a:pPr>
            <a:r>
              <a:rPr lang="en-US" sz="4000" b="1" dirty="0">
                <a:solidFill>
                  <a:schemeClr val="bg1"/>
                </a:solidFill>
                <a:cs typeface="Calibri"/>
              </a:rPr>
              <a:t>Daniel 5:22</a:t>
            </a:r>
          </a:p>
        </p:txBody>
      </p:sp>
    </p:spTree>
    <p:extLst>
      <p:ext uri="{BB962C8B-B14F-4D97-AF65-F5344CB8AC3E}">
        <p14:creationId xmlns:p14="http://schemas.microsoft.com/office/powerpoint/2010/main" val="3205306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>
            <a:extLst>
              <a:ext uri="{FF2B5EF4-FFF2-40B4-BE49-F238E27FC236}">
                <a16:creationId xmlns:a16="http://schemas.microsoft.com/office/drawing/2014/main" id="{A52125E8-40FF-4533-83FB-30F1CD2EFF0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25000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3" name="Title 2">
            <a:extLst>
              <a:ext uri="{FF2B5EF4-FFF2-40B4-BE49-F238E27FC236}">
                <a16:creationId xmlns:a16="http://schemas.microsoft.com/office/drawing/2014/main" id="{56744918-6D3D-4B0B-B4CA-CF2DEAE1575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8711" y="2363685"/>
            <a:ext cx="11454579" cy="3235633"/>
          </a:xfrm>
        </p:spPr>
        <p:txBody>
          <a:bodyPr/>
          <a:lstStyle/>
          <a:p>
            <a:r>
              <a:rPr lang="en-US" b="1" dirty="0">
                <a:solidFill>
                  <a:schemeClr val="bg1"/>
                </a:solidFill>
                <a:ea typeface="+mj-lt"/>
                <a:cs typeface="+mj-lt"/>
              </a:rPr>
              <a:t>The decline of any nation </a:t>
            </a:r>
            <a:br>
              <a:rPr lang="en-US" b="1" dirty="0">
                <a:solidFill>
                  <a:schemeClr val="bg1"/>
                </a:solidFill>
                <a:ea typeface="+mj-lt"/>
                <a:cs typeface="+mj-lt"/>
              </a:rPr>
            </a:br>
            <a:r>
              <a:rPr lang="en-US" b="1" dirty="0">
                <a:solidFill>
                  <a:schemeClr val="bg1"/>
                </a:solidFill>
                <a:ea typeface="+mj-lt"/>
                <a:cs typeface="+mj-lt"/>
              </a:rPr>
              <a:t>stems from spiritual factors. </a:t>
            </a:r>
            <a:br>
              <a:rPr lang="en-US" b="1" dirty="0">
                <a:solidFill>
                  <a:schemeClr val="bg1"/>
                </a:solidFill>
                <a:ea typeface="+mj-lt"/>
                <a:cs typeface="+mj-lt"/>
              </a:rPr>
            </a:br>
            <a:r>
              <a:rPr lang="en-US" b="1" dirty="0">
                <a:solidFill>
                  <a:schemeClr val="bg1"/>
                </a:solidFill>
                <a:ea typeface="+mj-lt"/>
                <a:cs typeface="+mj-lt"/>
              </a:rPr>
              <a:t>Everything else is just symptomatic.</a:t>
            </a:r>
            <a:endParaRPr lang="en-US" dirty="0">
              <a:solidFill>
                <a:schemeClr val="bg1"/>
              </a:solidFill>
              <a:cs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val="315244871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>
            <a:extLst>
              <a:ext uri="{FF2B5EF4-FFF2-40B4-BE49-F238E27FC236}">
                <a16:creationId xmlns:a16="http://schemas.microsoft.com/office/drawing/2014/main" id="{A52125E8-40FF-4533-83FB-30F1CD2EFF0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25000"/>
          <a:stretch/>
        </p:blipFill>
        <p:spPr>
          <a:xfrm>
            <a:off x="20" y="-61442"/>
            <a:ext cx="12191980" cy="6857990"/>
          </a:xfrm>
          <a:prstGeom prst="rect">
            <a:avLst/>
          </a:prstGeom>
        </p:spPr>
      </p:pic>
      <p:sp>
        <p:nvSpPr>
          <p:cNvPr id="4" name="Title 3">
            <a:extLst>
              <a:ext uri="{FF2B5EF4-FFF2-40B4-BE49-F238E27FC236}">
                <a16:creationId xmlns:a16="http://schemas.microsoft.com/office/drawing/2014/main" id="{2AFDC6F1-1A12-41ED-98FB-A6BC03E8964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142459"/>
            <a:ext cx="9144000" cy="1367504"/>
          </a:xfrm>
        </p:spPr>
        <p:txBody>
          <a:bodyPr/>
          <a:lstStyle/>
          <a:p>
            <a:r>
              <a:rPr lang="en-US" b="1" dirty="0" err="1">
                <a:solidFill>
                  <a:schemeClr val="bg1"/>
                </a:solidFill>
                <a:cs typeface="Calibri Light"/>
              </a:rPr>
              <a:t>Mene</a:t>
            </a:r>
            <a:r>
              <a:rPr lang="en-US" b="1" dirty="0">
                <a:solidFill>
                  <a:schemeClr val="bg1"/>
                </a:solidFill>
                <a:cs typeface="Calibri Light"/>
              </a:rPr>
              <a:t>, </a:t>
            </a:r>
            <a:r>
              <a:rPr lang="en-US" b="1" dirty="0" err="1">
                <a:solidFill>
                  <a:schemeClr val="bg1"/>
                </a:solidFill>
                <a:cs typeface="Calibri Light"/>
              </a:rPr>
              <a:t>Mene</a:t>
            </a:r>
            <a:r>
              <a:rPr lang="en-US" b="1" dirty="0">
                <a:solidFill>
                  <a:schemeClr val="bg1"/>
                </a:solidFill>
                <a:cs typeface="Calibri Light"/>
              </a:rPr>
              <a:t>, </a:t>
            </a:r>
            <a:r>
              <a:rPr lang="en-US" b="1" dirty="0" err="1">
                <a:solidFill>
                  <a:schemeClr val="bg1"/>
                </a:solidFill>
                <a:cs typeface="Calibri Light"/>
              </a:rPr>
              <a:t>Tikel</a:t>
            </a:r>
            <a:r>
              <a:rPr lang="en-US" b="1" dirty="0">
                <a:solidFill>
                  <a:schemeClr val="bg1"/>
                </a:solidFill>
                <a:cs typeface="Calibri Light"/>
              </a:rPr>
              <a:t>, Parin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FFC9B23E-1BE4-4049-9707-4ACC098BC71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93291" y="4228843"/>
            <a:ext cx="11454579" cy="1717215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4700" b="1" dirty="0">
                <a:solidFill>
                  <a:schemeClr val="bg1"/>
                </a:solidFill>
                <a:cs typeface="Calibri"/>
              </a:rPr>
              <a:t>Numbered, Numbered, Weighted, Separated.</a:t>
            </a:r>
            <a:endParaRPr lang="en-US" sz="4700">
              <a:solidFill>
                <a:schemeClr val="bg1"/>
              </a:solidFill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1215110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>
            <a:extLst>
              <a:ext uri="{FF2B5EF4-FFF2-40B4-BE49-F238E27FC236}">
                <a16:creationId xmlns:a16="http://schemas.microsoft.com/office/drawing/2014/main" id="{A52125E8-40FF-4533-83FB-30F1CD2EFF0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25000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3" name="Title 2">
            <a:extLst>
              <a:ext uri="{FF2B5EF4-FFF2-40B4-BE49-F238E27FC236}">
                <a16:creationId xmlns:a16="http://schemas.microsoft.com/office/drawing/2014/main" id="{D8214B98-1625-44A4-B1F6-286BA4DCE4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932257"/>
            <a:ext cx="10515600" cy="3194619"/>
          </a:xfrm>
        </p:spPr>
        <p:txBody>
          <a:bodyPr/>
          <a:lstStyle/>
          <a:p>
            <a:r>
              <a:rPr lang="en-US" sz="6000" b="1" dirty="0">
                <a:solidFill>
                  <a:schemeClr val="bg1"/>
                </a:solidFill>
                <a:ea typeface="+mj-lt"/>
                <a:cs typeface="+mj-lt"/>
              </a:rPr>
              <a:t>“That very night Belshazzar…was slain and Darius, the Mede, received the kingdom”</a:t>
            </a:r>
            <a:endParaRPr lang="en-US" dirty="0">
              <a:solidFill>
                <a:schemeClr val="bg1"/>
              </a:solidFill>
              <a:cs typeface="Calibri Light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A77C671-B17C-467F-860E-90CD07EFC3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304945"/>
            <a:ext cx="10515600" cy="872018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 algn="ctr">
              <a:buNone/>
            </a:pPr>
            <a:r>
              <a:rPr lang="en-US" sz="4000" b="1" dirty="0">
                <a:solidFill>
                  <a:schemeClr val="bg1"/>
                </a:solidFill>
                <a:cs typeface="Calibri"/>
              </a:rPr>
              <a:t>Daniel 5:30-31</a:t>
            </a:r>
          </a:p>
        </p:txBody>
      </p:sp>
    </p:spTree>
    <p:extLst>
      <p:ext uri="{BB962C8B-B14F-4D97-AF65-F5344CB8AC3E}">
        <p14:creationId xmlns:p14="http://schemas.microsoft.com/office/powerpoint/2010/main" val="425768840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>
            <a:extLst>
              <a:ext uri="{FF2B5EF4-FFF2-40B4-BE49-F238E27FC236}">
                <a16:creationId xmlns:a16="http://schemas.microsoft.com/office/drawing/2014/main" id="{A52125E8-40FF-4533-83FB-30F1CD2EFF0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25000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3" name="Title 2">
            <a:extLst>
              <a:ext uri="{FF2B5EF4-FFF2-40B4-BE49-F238E27FC236}">
                <a16:creationId xmlns:a16="http://schemas.microsoft.com/office/drawing/2014/main" id="{D8214B98-1625-44A4-B1F6-286BA4DCE4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932257"/>
            <a:ext cx="10515600" cy="3194619"/>
          </a:xfrm>
        </p:spPr>
        <p:txBody>
          <a:bodyPr/>
          <a:lstStyle/>
          <a:p>
            <a:r>
              <a:rPr lang="en-US" sz="6000" b="1" dirty="0">
                <a:solidFill>
                  <a:schemeClr val="bg1"/>
                </a:solidFill>
                <a:ea typeface="+mj-lt"/>
                <a:cs typeface="+mj-lt"/>
              </a:rPr>
              <a:t>“The Most High still rules over the affairs of men.”</a:t>
            </a:r>
            <a:endParaRPr lang="en-US" dirty="0">
              <a:solidFill>
                <a:schemeClr val="bg1"/>
              </a:solidFill>
              <a:cs typeface="Calibri Light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A77C671-B17C-467F-860E-90CD07EFC3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304945"/>
            <a:ext cx="10515600" cy="872018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 algn="ctr">
              <a:buNone/>
            </a:pPr>
            <a:r>
              <a:rPr lang="en-US" sz="4000" b="1" dirty="0">
                <a:solidFill>
                  <a:schemeClr val="bg1"/>
                </a:solidFill>
                <a:cs typeface="Calibri"/>
              </a:rPr>
              <a:t>Daniel 4:32</a:t>
            </a:r>
          </a:p>
        </p:txBody>
      </p:sp>
    </p:spTree>
    <p:extLst>
      <p:ext uri="{BB962C8B-B14F-4D97-AF65-F5344CB8AC3E}">
        <p14:creationId xmlns:p14="http://schemas.microsoft.com/office/powerpoint/2010/main" val="36807901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>
            <a:extLst>
              <a:ext uri="{FF2B5EF4-FFF2-40B4-BE49-F238E27FC236}">
                <a16:creationId xmlns:a16="http://schemas.microsoft.com/office/drawing/2014/main" id="{A52125E8-40FF-4533-83FB-30F1CD2EFF0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25000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8A06142-225B-4024-85F2-8FE1EF2404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40141"/>
            <a:ext cx="10515600" cy="3736822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5000" dirty="0">
                <a:solidFill>
                  <a:schemeClr val="bg1"/>
                </a:solidFill>
                <a:ea typeface="+mn-lt"/>
                <a:cs typeface="+mn-lt"/>
              </a:rPr>
              <a:t>They lost all sense of remembrance. </a:t>
            </a:r>
            <a:endParaRPr lang="en-US" sz="5000">
              <a:solidFill>
                <a:schemeClr val="bg1"/>
              </a:solidFill>
              <a:ea typeface="+mn-lt"/>
              <a:cs typeface="+mn-lt"/>
            </a:endParaRPr>
          </a:p>
          <a:p>
            <a:r>
              <a:rPr lang="en-US" sz="5000" dirty="0">
                <a:solidFill>
                  <a:schemeClr val="bg1"/>
                </a:solidFill>
                <a:ea typeface="+mn-lt"/>
                <a:cs typeface="+mn-lt"/>
              </a:rPr>
              <a:t>They lost all sense of reality. </a:t>
            </a:r>
          </a:p>
          <a:p>
            <a:r>
              <a:rPr lang="en-US" sz="5000" dirty="0">
                <a:solidFill>
                  <a:schemeClr val="bg1"/>
                </a:solidFill>
                <a:ea typeface="+mn-lt"/>
                <a:cs typeface="+mn-lt"/>
              </a:rPr>
              <a:t>They lost all sense of restraint. </a:t>
            </a:r>
            <a:endParaRPr lang="en-US" sz="5000">
              <a:solidFill>
                <a:schemeClr val="bg1"/>
              </a:solidFill>
              <a:ea typeface="+mn-lt"/>
              <a:cs typeface="+mn-lt"/>
            </a:endParaRPr>
          </a:p>
          <a:p>
            <a:r>
              <a:rPr lang="en-US" sz="5000" dirty="0">
                <a:solidFill>
                  <a:schemeClr val="bg1"/>
                </a:solidFill>
                <a:ea typeface="+mn-lt"/>
                <a:cs typeface="+mn-lt"/>
              </a:rPr>
              <a:t>And, they lost all sense of respect. </a:t>
            </a:r>
            <a:endParaRPr lang="en-US" sz="5000">
              <a:solidFill>
                <a:schemeClr val="bg1"/>
              </a:solidFill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5323536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>
            <a:extLst>
              <a:ext uri="{FF2B5EF4-FFF2-40B4-BE49-F238E27FC236}">
                <a16:creationId xmlns:a16="http://schemas.microsoft.com/office/drawing/2014/main" id="{A52125E8-40FF-4533-83FB-30F1CD2EFF0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25000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3" name="Title 2">
            <a:extLst>
              <a:ext uri="{FF2B5EF4-FFF2-40B4-BE49-F238E27FC236}">
                <a16:creationId xmlns:a16="http://schemas.microsoft.com/office/drawing/2014/main" id="{46D824BD-FD13-4D4A-B334-1925F4D74C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095972"/>
            <a:ext cx="10515600" cy="2745674"/>
          </a:xfrm>
        </p:spPr>
        <p:txBody>
          <a:bodyPr>
            <a:normAutofit/>
          </a:bodyPr>
          <a:lstStyle/>
          <a:p>
            <a:pPr algn="ctr"/>
            <a:r>
              <a:rPr lang="en-US" sz="6000" b="1" dirty="0">
                <a:solidFill>
                  <a:schemeClr val="bg1"/>
                </a:solidFill>
                <a:ea typeface="+mj-lt"/>
                <a:cs typeface="+mj-lt"/>
              </a:rPr>
              <a:t>The Danger of Losing </a:t>
            </a:r>
            <a:br>
              <a:rPr lang="en-US" sz="6000" b="1" dirty="0">
                <a:solidFill>
                  <a:schemeClr val="bg1"/>
                </a:solidFill>
                <a:ea typeface="+mj-lt"/>
                <a:cs typeface="+mj-lt"/>
              </a:rPr>
            </a:br>
            <a:r>
              <a:rPr lang="en-US" sz="6000" b="1" dirty="0">
                <a:solidFill>
                  <a:schemeClr val="bg1"/>
                </a:solidFill>
                <a:ea typeface="+mj-lt"/>
                <a:cs typeface="+mj-lt"/>
              </a:rPr>
              <a:t>All Sense of Remembrance</a:t>
            </a:r>
            <a:endParaRPr lang="en-US" sz="6000" b="1">
              <a:solidFill>
                <a:schemeClr val="bg1"/>
              </a:solidFill>
              <a:cs typeface="Calibri Light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DC97DC6-9B7E-4053-802F-573EA126D5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960815"/>
            <a:ext cx="10515600" cy="1216148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ctr"/>
            <a:r>
              <a:rPr lang="en-US" sz="4000" b="1" dirty="0">
                <a:solidFill>
                  <a:schemeClr val="bg1"/>
                </a:solidFill>
                <a:cs typeface="Calibri"/>
              </a:rPr>
              <a:t>Daniel 5:18-23</a:t>
            </a:r>
            <a:endParaRPr lang="en-US" sz="4000" dirty="0">
              <a:solidFill>
                <a:schemeClr val="bg1"/>
              </a:solidFill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7073276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>
            <a:extLst>
              <a:ext uri="{FF2B5EF4-FFF2-40B4-BE49-F238E27FC236}">
                <a16:creationId xmlns:a16="http://schemas.microsoft.com/office/drawing/2014/main" id="{A52125E8-40FF-4533-83FB-30F1CD2EFF0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25000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3" name="Title 2">
            <a:extLst>
              <a:ext uri="{FF2B5EF4-FFF2-40B4-BE49-F238E27FC236}">
                <a16:creationId xmlns:a16="http://schemas.microsoft.com/office/drawing/2014/main" id="{D8214B98-1625-44A4-B1F6-286BA4DCE4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932257"/>
            <a:ext cx="10515600" cy="3194619"/>
          </a:xfrm>
        </p:spPr>
        <p:txBody>
          <a:bodyPr/>
          <a:lstStyle/>
          <a:p>
            <a:r>
              <a:rPr lang="en-US" sz="6000" b="1" dirty="0">
                <a:solidFill>
                  <a:schemeClr val="bg1"/>
                </a:solidFill>
                <a:ea typeface="+mj-lt"/>
                <a:cs typeface="+mj-lt"/>
              </a:rPr>
              <a:t>“Those who walk in pride He is able to put down”.</a:t>
            </a:r>
            <a:endParaRPr lang="en-US" sz="6000" dirty="0">
              <a:solidFill>
                <a:schemeClr val="bg1"/>
              </a:solidFill>
              <a:cs typeface="Calibri Light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A77C671-B17C-467F-860E-90CD07EFC3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304945"/>
            <a:ext cx="10515600" cy="872018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 algn="ctr">
              <a:buNone/>
            </a:pPr>
            <a:r>
              <a:rPr lang="en-US" sz="4000" b="1" dirty="0">
                <a:solidFill>
                  <a:schemeClr val="bg1"/>
                </a:solidFill>
                <a:cs typeface="Calibri"/>
              </a:rPr>
              <a:t>Daniel 4:37</a:t>
            </a:r>
          </a:p>
        </p:txBody>
      </p:sp>
    </p:spTree>
    <p:extLst>
      <p:ext uri="{BB962C8B-B14F-4D97-AF65-F5344CB8AC3E}">
        <p14:creationId xmlns:p14="http://schemas.microsoft.com/office/powerpoint/2010/main" val="871663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>
            <a:extLst>
              <a:ext uri="{FF2B5EF4-FFF2-40B4-BE49-F238E27FC236}">
                <a16:creationId xmlns:a16="http://schemas.microsoft.com/office/drawing/2014/main" id="{A52125E8-40FF-4533-83FB-30F1CD2EFF0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25000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3" name="Title 2">
            <a:extLst>
              <a:ext uri="{FF2B5EF4-FFF2-40B4-BE49-F238E27FC236}">
                <a16:creationId xmlns:a16="http://schemas.microsoft.com/office/drawing/2014/main" id="{D8214B98-1625-44A4-B1F6-286BA4DCE4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932257"/>
            <a:ext cx="10515600" cy="3194619"/>
          </a:xfrm>
        </p:spPr>
        <p:txBody>
          <a:bodyPr>
            <a:normAutofit fontScale="90000"/>
          </a:bodyPr>
          <a:lstStyle/>
          <a:p>
            <a:r>
              <a:rPr lang="en-US" sz="6000" b="1" dirty="0">
                <a:solidFill>
                  <a:schemeClr val="bg1"/>
                </a:solidFill>
                <a:ea typeface="+mj-lt"/>
                <a:cs typeface="+mj-lt"/>
              </a:rPr>
              <a:t>“Is not this great Babylon, that I have built for a royal dwelling by my mighty power and for the honor of my majesty?"</a:t>
            </a:r>
            <a:endParaRPr lang="en-US" dirty="0">
              <a:solidFill>
                <a:schemeClr val="bg1"/>
              </a:solidFill>
              <a:cs typeface="Calibri Light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A77C671-B17C-467F-860E-90CD07EFC3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304945"/>
            <a:ext cx="10515600" cy="872018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 algn="ctr">
              <a:buNone/>
            </a:pPr>
            <a:r>
              <a:rPr lang="en-US" sz="4000" b="1" dirty="0">
                <a:solidFill>
                  <a:schemeClr val="bg1"/>
                </a:solidFill>
                <a:cs typeface="Calibri"/>
              </a:rPr>
              <a:t>Daniel 4:40</a:t>
            </a:r>
          </a:p>
        </p:txBody>
      </p:sp>
    </p:spTree>
    <p:extLst>
      <p:ext uri="{BB962C8B-B14F-4D97-AF65-F5344CB8AC3E}">
        <p14:creationId xmlns:p14="http://schemas.microsoft.com/office/powerpoint/2010/main" val="26910534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>
            <a:extLst>
              <a:ext uri="{FF2B5EF4-FFF2-40B4-BE49-F238E27FC236}">
                <a16:creationId xmlns:a16="http://schemas.microsoft.com/office/drawing/2014/main" id="{A52125E8-40FF-4533-83FB-30F1CD2EFF0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25000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3" name="Title 2">
            <a:extLst>
              <a:ext uri="{FF2B5EF4-FFF2-40B4-BE49-F238E27FC236}">
                <a16:creationId xmlns:a16="http://schemas.microsoft.com/office/drawing/2014/main" id="{D8214B98-1625-44A4-B1F6-286BA4DCE4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932257"/>
            <a:ext cx="10515600" cy="3194619"/>
          </a:xfrm>
        </p:spPr>
        <p:txBody>
          <a:bodyPr/>
          <a:lstStyle/>
          <a:p>
            <a:r>
              <a:rPr lang="en-US" sz="6000" b="1" dirty="0">
                <a:solidFill>
                  <a:schemeClr val="bg1"/>
                </a:solidFill>
                <a:ea typeface="+mj-lt"/>
                <a:cs typeface="+mj-lt"/>
              </a:rPr>
              <a:t>“Those who walk in pride He is able to put down”.</a:t>
            </a:r>
            <a:endParaRPr lang="en-US" sz="6000" dirty="0">
              <a:solidFill>
                <a:schemeClr val="bg1"/>
              </a:solidFill>
              <a:cs typeface="Calibri Light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A77C671-B17C-467F-860E-90CD07EFC3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304945"/>
            <a:ext cx="10515600" cy="872018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 algn="ctr">
              <a:buNone/>
            </a:pPr>
            <a:r>
              <a:rPr lang="en-US" sz="4000" b="1" dirty="0">
                <a:solidFill>
                  <a:schemeClr val="bg1"/>
                </a:solidFill>
                <a:cs typeface="Calibri"/>
              </a:rPr>
              <a:t>Daniel 4:37</a:t>
            </a:r>
          </a:p>
        </p:txBody>
      </p:sp>
    </p:spTree>
    <p:extLst>
      <p:ext uri="{BB962C8B-B14F-4D97-AF65-F5344CB8AC3E}">
        <p14:creationId xmlns:p14="http://schemas.microsoft.com/office/powerpoint/2010/main" val="13422762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>
            <a:extLst>
              <a:ext uri="{FF2B5EF4-FFF2-40B4-BE49-F238E27FC236}">
                <a16:creationId xmlns:a16="http://schemas.microsoft.com/office/drawing/2014/main" id="{A52125E8-40FF-4533-83FB-30F1CD2EFF0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25000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3" name="Title 2">
            <a:extLst>
              <a:ext uri="{FF2B5EF4-FFF2-40B4-BE49-F238E27FC236}">
                <a16:creationId xmlns:a16="http://schemas.microsoft.com/office/drawing/2014/main" id="{814D506F-9BC1-4793-8542-C8845E1311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873" y="1798330"/>
            <a:ext cx="12093674" cy="3026697"/>
          </a:xfrm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chemeClr val="bg1"/>
                </a:solidFill>
                <a:ea typeface="+mj-lt"/>
                <a:cs typeface="+mj-lt"/>
              </a:rPr>
              <a:t>“A nation which does not remember what it was yesterday, does not know what it is today, nor what it is trying to do. We are trying to do a futile thing if we do not know where we came from or what we have been about.”</a:t>
            </a:r>
            <a:endParaRPr lang="en-US" sz="4000">
              <a:solidFill>
                <a:schemeClr val="bg1"/>
              </a:solidFill>
              <a:cs typeface="Calibri Light"/>
            </a:endParaRPr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A4A7D918-F696-47EA-B9C2-D100FB03487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5470165"/>
            <a:ext cx="9144000" cy="733989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3600" b="1" dirty="0">
                <a:solidFill>
                  <a:schemeClr val="bg1"/>
                </a:solidFill>
                <a:cs typeface="Calibri"/>
              </a:rPr>
              <a:t>President Woodrow Wilson</a:t>
            </a:r>
            <a:endParaRPr lang="en-US" sz="3600" dirty="0">
              <a:solidFill>
                <a:schemeClr val="bg1"/>
              </a:solidFill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0652996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>
            <a:extLst>
              <a:ext uri="{FF2B5EF4-FFF2-40B4-BE49-F238E27FC236}">
                <a16:creationId xmlns:a16="http://schemas.microsoft.com/office/drawing/2014/main" id="{A52125E8-40FF-4533-83FB-30F1CD2EFF0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25000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pic>
        <p:nvPicPr>
          <p:cNvPr id="3" name="Picture 3">
            <a:extLst>
              <a:ext uri="{FF2B5EF4-FFF2-40B4-BE49-F238E27FC236}">
                <a16:creationId xmlns:a16="http://schemas.microsoft.com/office/drawing/2014/main" id="{58FFFC5A-4167-4AE9-893C-494ED9BC702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16" y="2765"/>
            <a:ext cx="12189123" cy="68482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41757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24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office theme</vt:lpstr>
      <vt:lpstr>Mene, Mene, Tikel, Parin</vt:lpstr>
      <vt:lpstr>“Those who have long enjoy such privileges as we enjoy forget in time that men have died to win them.”</vt:lpstr>
      <vt:lpstr>PowerPoint Presentation</vt:lpstr>
      <vt:lpstr>The Danger of Losing  All Sense of Remembrance</vt:lpstr>
      <vt:lpstr>“Those who walk in pride He is able to put down”.</vt:lpstr>
      <vt:lpstr>“Is not this great Babylon, that I have built for a royal dwelling by my mighty power and for the honor of my majesty?"</vt:lpstr>
      <vt:lpstr>“Those who walk in pride He is able to put down”.</vt:lpstr>
      <vt:lpstr>“A nation which does not remember what it was yesterday, does not know what it is today, nor what it is trying to do. We are trying to do a futile thing if we do not know where we came from or what we have been about.”</vt:lpstr>
      <vt:lpstr>PowerPoint Presentation</vt:lpstr>
      <vt:lpstr>The Danger of Losing  All Sense of Reality</vt:lpstr>
      <vt:lpstr>PowerPoint Presentation</vt:lpstr>
      <vt:lpstr>“Let him who thinks he stands take heed lest he also fall”</vt:lpstr>
      <vt:lpstr>“God forgive us and  God bless America”</vt:lpstr>
      <vt:lpstr>The Danger of Losing  All Sense of Restraint</vt:lpstr>
      <vt:lpstr>The Danger of Losing  All Sense of Respect</vt:lpstr>
      <vt:lpstr>PowerPoint Presentation</vt:lpstr>
      <vt:lpstr>PowerPoint Presentation</vt:lpstr>
      <vt:lpstr>PowerPoint Presentation</vt:lpstr>
      <vt:lpstr>PowerPoint Presentation</vt:lpstr>
      <vt:lpstr>“You have not humbled yourself, although you knew all this.”</vt:lpstr>
      <vt:lpstr>The decline of any nation  stems from spiritual factors.  Everything else is just symptomatic.</vt:lpstr>
      <vt:lpstr>Mene, Mene, Tikel, Parin</vt:lpstr>
      <vt:lpstr>“That very night Belshazzar…was slain and Darius, the Mede, received the kingdom”</vt:lpstr>
      <vt:lpstr>“The Most High still rules over the affairs of men.”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 </cp:lastModifiedBy>
  <cp:revision>319</cp:revision>
  <dcterms:created xsi:type="dcterms:W3CDTF">2013-07-15T20:26:40Z</dcterms:created>
  <dcterms:modified xsi:type="dcterms:W3CDTF">2019-05-26T05:16:59Z</dcterms:modified>
</cp:coreProperties>
</file>